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8" r:id="rId3"/>
    <p:sldId id="257" r:id="rId4"/>
    <p:sldId id="271" r:id="rId5"/>
    <p:sldId id="258" r:id="rId6"/>
    <p:sldId id="259" r:id="rId7"/>
    <p:sldId id="260" r:id="rId8"/>
    <p:sldId id="261" r:id="rId9"/>
    <p:sldId id="264" r:id="rId10"/>
    <p:sldId id="275" r:id="rId11"/>
    <p:sldId id="274" r:id="rId12"/>
    <p:sldId id="273" r:id="rId13"/>
    <p:sldId id="276" r:id="rId14"/>
    <p:sldId id="265" r:id="rId15"/>
    <p:sldId id="268" r:id="rId16"/>
    <p:sldId id="266" r:id="rId17"/>
    <p:sldId id="267" r:id="rId18"/>
    <p:sldId id="277" r:id="rId19"/>
    <p:sldId id="262" r:id="rId20"/>
    <p:sldId id="269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9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8BCDDE-F947-4512-AFAD-935884EBE4C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8CEFD7-D650-4F5B-9418-8623B5A87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sitivepsychologyprogram.com/10-traits-positive-community/" TargetMode="External"/><Relationship Id="rId2" Type="http://schemas.openxmlformats.org/officeDocument/2006/relationships/hyperlink" Target="https://positivepsychologyprogram.com/rogers-actualizing-tendency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43051"/>
            <a:ext cx="8229600" cy="85725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Positive Ageing ;Myths and challenges</a:t>
            </a:r>
            <a:endParaRPr lang="en-US" sz="32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chemeClr val="accent3"/>
                </a:solidFill>
              </a:rPr>
              <a:t>By</a:t>
            </a:r>
          </a:p>
          <a:p>
            <a:r>
              <a:rPr lang="en-US" b="1" i="1" dirty="0" err="1">
                <a:solidFill>
                  <a:schemeClr val="accent3"/>
                </a:solidFill>
              </a:rPr>
              <a:t>Rekhasree</a:t>
            </a:r>
            <a:r>
              <a:rPr lang="en-US" b="1" i="1" dirty="0">
                <a:solidFill>
                  <a:schemeClr val="accent3"/>
                </a:solidFill>
              </a:rPr>
              <a:t> K.R</a:t>
            </a:r>
          </a:p>
          <a:p>
            <a:r>
              <a:rPr lang="en-US" b="1" i="1" dirty="0" err="1" smtClean="0">
                <a:solidFill>
                  <a:schemeClr val="accent3"/>
                </a:solidFill>
              </a:rPr>
              <a:t>Asst.Prof</a:t>
            </a:r>
            <a:r>
              <a:rPr lang="en-US" b="1" i="1" dirty="0" smtClean="0">
                <a:solidFill>
                  <a:schemeClr val="accent3"/>
                </a:solidFill>
              </a:rPr>
              <a:t>  of Sociology</a:t>
            </a:r>
            <a:endParaRPr lang="en-US" b="1" i="1" dirty="0">
              <a:solidFill>
                <a:schemeClr val="accent3"/>
              </a:solidFill>
            </a:endParaRPr>
          </a:p>
          <a:p>
            <a:r>
              <a:rPr lang="en-US" b="1" i="1" dirty="0" smtClean="0">
                <a:solidFill>
                  <a:schemeClr val="accent3"/>
                </a:solidFill>
              </a:rPr>
              <a:t>NSS College ,Pandalam</a:t>
            </a:r>
            <a:endParaRPr lang="en-US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Reality..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Every older Person is different</a:t>
            </a:r>
          </a:p>
          <a:p>
            <a:r>
              <a:rPr lang="en-US" b="1" dirty="0">
                <a:solidFill>
                  <a:schemeClr val="accent3"/>
                </a:solidFill>
              </a:rPr>
              <a:t>Physical age though at 60…functional age could be that of 30</a:t>
            </a:r>
          </a:p>
          <a:p>
            <a:r>
              <a:rPr lang="en-US" b="1" dirty="0">
                <a:solidFill>
                  <a:schemeClr val="accent3"/>
                </a:solidFill>
              </a:rPr>
              <a:t>For some physical age may be 40 …but the functional age will be that of 75</a:t>
            </a:r>
          </a:p>
          <a:p>
            <a:r>
              <a:rPr lang="en-US" b="1" dirty="0">
                <a:solidFill>
                  <a:schemeClr val="accent3"/>
                </a:solidFill>
              </a:rPr>
              <a:t>Thus ageing experiences differ with age and individual…this is probably because of the approach/attitude towards life style or to the ageing process itself</a:t>
            </a:r>
          </a:p>
          <a:p>
            <a:endParaRPr lang="en-US" b="1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054123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attitudes </a:t>
            </a:r>
            <a:r>
              <a:rPr lang="en-US" sz="4000" b="0" dirty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towards the elders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3600" b="1" dirty="0">
                <a:solidFill>
                  <a:schemeClr val="accent3"/>
                </a:solidFill>
              </a:rPr>
              <a:t>Ageism</a:t>
            </a:r>
            <a:r>
              <a:rPr lang="en-US" sz="3600" dirty="0">
                <a:solidFill>
                  <a:schemeClr val="accent3"/>
                </a:solidFill>
              </a:rPr>
              <a:t>: Old age is viewed negatively, thus elders are considered a subject of jokes. </a:t>
            </a:r>
          </a:p>
          <a:p>
            <a:pPr algn="l" rtl="0"/>
            <a:endParaRPr lang="en-US" sz="3600" dirty="0">
              <a:solidFill>
                <a:schemeClr val="accent3"/>
              </a:solidFill>
            </a:endParaRPr>
          </a:p>
          <a:p>
            <a:pPr algn="l" rtl="0"/>
            <a:r>
              <a:rPr lang="en-US" sz="3600" dirty="0">
                <a:solidFill>
                  <a:schemeClr val="accent3"/>
                </a:solidFill>
              </a:rPr>
              <a:t>Ageism has negative consequences not only on elders, but on individuals, families, groups and community levels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en-US" sz="4800" b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Consequences of Ageism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13787" cy="5472113"/>
          </a:xfrm>
        </p:spPr>
        <p:txBody>
          <a:bodyPr/>
          <a:lstStyle/>
          <a:p>
            <a:pPr algn="l" rtl="0"/>
            <a:r>
              <a:rPr lang="en-US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Not valuing the opinions, contributions and ideas of the elders.</a:t>
            </a:r>
          </a:p>
          <a:p>
            <a:pPr algn="l" rtl="0"/>
            <a:r>
              <a:rPr lang="en-US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Treating the elders with disrespect.</a:t>
            </a:r>
          </a:p>
          <a:p>
            <a:pPr algn="l" rtl="0"/>
            <a:r>
              <a:rPr lang="en-US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Physical care, verbal and nonverbal behaviors exhibited toward them are colored by the beliefs held about them.</a:t>
            </a:r>
          </a:p>
          <a:p>
            <a:pPr algn="l" rtl="0"/>
            <a:r>
              <a:rPr lang="en-US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Ageism can lower or destroy the self-esteem of elders.</a:t>
            </a:r>
          </a:p>
          <a:p>
            <a:pPr algn="l" rtl="0"/>
            <a:r>
              <a:rPr lang="en-US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Limit the degree to which elder’s problems are worked up and managed by health professionals.</a:t>
            </a:r>
          </a:p>
          <a:p>
            <a:pPr algn="l" rtl="0"/>
            <a:r>
              <a:rPr lang="en-US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The elders become dependent and unacceptable </a:t>
            </a:r>
          </a:p>
          <a:p>
            <a:pPr algn="l" rtl="0"/>
            <a:r>
              <a:rPr lang="en-US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Lead to a variety of abusive behaviors about elders</a:t>
            </a:r>
            <a:r>
              <a:rPr lang="en-US" sz="2800" dirty="0">
                <a:solidFill>
                  <a:schemeClr val="accent3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3"/>
                </a:solidFill>
              </a:rPr>
              <a:t>What is Positive ageing???</a:t>
            </a:r>
            <a:endParaRPr lang="en-IN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IN" dirty="0" smtClean="0">
                <a:solidFill>
                  <a:schemeClr val="accent3"/>
                </a:solidFill>
              </a:rPr>
              <a:t>Positive ageing is a concept promoted by world health Organisation in the year 2015 </a:t>
            </a:r>
          </a:p>
          <a:p>
            <a:pPr fontAlgn="base"/>
            <a:r>
              <a:rPr lang="en-IN" b="1" dirty="0" smtClean="0">
                <a:solidFill>
                  <a:schemeClr val="accent3"/>
                </a:solidFill>
              </a:rPr>
              <a:t>Positive aging means…..</a:t>
            </a:r>
          </a:p>
          <a:p>
            <a:pPr fontAlgn="base"/>
            <a:r>
              <a:rPr lang="en-IN" dirty="0" smtClean="0">
                <a:solidFill>
                  <a:schemeClr val="accent3"/>
                </a:solidFill>
              </a:rPr>
              <a:t>1) Supporting people of all ages to</a:t>
            </a:r>
            <a:r>
              <a:rPr lang="en-IN" b="1" dirty="0" smtClean="0">
                <a:solidFill>
                  <a:schemeClr val="accent3"/>
                </a:solidFill>
              </a:rPr>
              <a:t> </a:t>
            </a:r>
            <a:r>
              <a:rPr lang="en-IN" b="1" dirty="0" smtClean="0">
                <a:solidFill>
                  <a:schemeClr val="accent3"/>
                </a:solidFill>
                <a:hlinkClick r:id="rId2"/>
              </a:rPr>
              <a:t>achieve their full potential</a:t>
            </a:r>
            <a:r>
              <a:rPr lang="en-IN" dirty="0" smtClean="0">
                <a:solidFill>
                  <a:schemeClr val="accent3"/>
                </a:solidFill>
              </a:rPr>
              <a:t>,</a:t>
            </a:r>
            <a:br>
              <a:rPr lang="en-IN" dirty="0" smtClean="0">
                <a:solidFill>
                  <a:schemeClr val="accent3"/>
                </a:solidFill>
              </a:rPr>
            </a:br>
            <a:r>
              <a:rPr lang="en-IN" dirty="0" smtClean="0">
                <a:solidFill>
                  <a:schemeClr val="accent3"/>
                </a:solidFill>
              </a:rPr>
              <a:t>2) Respecting older adults’ engagement in economic, social, cultural, and family life.</a:t>
            </a:r>
            <a:br>
              <a:rPr lang="en-IN" dirty="0" smtClean="0">
                <a:solidFill>
                  <a:schemeClr val="accent3"/>
                </a:solidFill>
              </a:rPr>
            </a:br>
            <a:r>
              <a:rPr lang="en-IN" dirty="0" smtClean="0">
                <a:solidFill>
                  <a:schemeClr val="accent3"/>
                </a:solidFill>
              </a:rPr>
              <a:t>3) Fostering better </a:t>
            </a:r>
            <a:r>
              <a:rPr lang="en-IN" b="1" dirty="0" smtClean="0">
                <a:solidFill>
                  <a:schemeClr val="accent3"/>
                </a:solidFill>
                <a:hlinkClick r:id="rId3"/>
              </a:rPr>
              <a:t>solidarity between generations</a:t>
            </a:r>
            <a:r>
              <a:rPr lang="en-IN" dirty="0" smtClean="0">
                <a:solidFill>
                  <a:schemeClr val="accent3"/>
                </a:solidFill>
              </a:rPr>
              <a:t/>
            </a:r>
            <a:br>
              <a:rPr lang="en-IN" dirty="0" smtClean="0">
                <a:solidFill>
                  <a:schemeClr val="accent3"/>
                </a:solidFill>
              </a:rPr>
            </a:br>
            <a:r>
              <a:rPr lang="en-IN" dirty="0" smtClean="0">
                <a:solidFill>
                  <a:schemeClr val="accent3"/>
                </a:solidFill>
              </a:rPr>
              <a:t>4) Creating a society where equality, independence, participation, care, self-actualisation, and dignity of all people are the prime objectives.</a:t>
            </a:r>
          </a:p>
          <a:p>
            <a:endParaRPr lang="en-IN" dirty="0" smtClean="0">
              <a:solidFill>
                <a:schemeClr val="accent3"/>
              </a:solidFill>
            </a:endParaRPr>
          </a:p>
          <a:p>
            <a:endParaRPr lang="en-IN" dirty="0" smtClean="0">
              <a:solidFill>
                <a:schemeClr val="accent3"/>
              </a:solidFill>
            </a:endParaRP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928662" y="2428868"/>
            <a:ext cx="5929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 </a:t>
            </a:r>
            <a:endParaRPr lang="en-IN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How  to mitigate </a:t>
            </a:r>
            <a:r>
              <a:rPr lang="en-US" b="1" dirty="0" smtClean="0">
                <a:solidFill>
                  <a:schemeClr val="accent3"/>
                </a:solidFill>
              </a:rPr>
              <a:t>this </a:t>
            </a:r>
            <a:r>
              <a:rPr lang="en-US" b="1" dirty="0">
                <a:solidFill>
                  <a:schemeClr val="accent3"/>
                </a:solidFill>
              </a:rPr>
              <a:t>paradox?</a:t>
            </a:r>
            <a:br>
              <a:rPr lang="en-US" b="1" dirty="0">
                <a:solidFill>
                  <a:schemeClr val="accent3"/>
                </a:solidFill>
              </a:rPr>
            </a:br>
            <a:r>
              <a:rPr lang="en-US" b="1" dirty="0">
                <a:solidFill>
                  <a:schemeClr val="accent3"/>
                </a:solidFill>
              </a:rPr>
              <a:t>Through strategies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Proper care  at the individual, social and societal level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Instilling  Positive attitude-positive feedback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Selection and Optimization of goals 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Target adapted model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Cumulative  Advantage and disadvantage model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Threats faced at different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b="1" dirty="0">
                <a:solidFill>
                  <a:schemeClr val="accent3"/>
                </a:solidFill>
              </a:rPr>
              <a:t>Personal  level-</a:t>
            </a:r>
          </a:p>
          <a:p>
            <a:pPr>
              <a:buNone/>
            </a:pPr>
            <a:r>
              <a:rPr lang="en-US" sz="2800" b="1" dirty="0">
                <a:solidFill>
                  <a:schemeClr val="accent3"/>
                </a:solidFill>
              </a:rPr>
              <a:t>   (</a:t>
            </a:r>
            <a:r>
              <a:rPr lang="en-US" sz="2800" b="1" dirty="0"/>
              <a:t>threats –health and abilities, financial resources, life experiences, Perspectives</a:t>
            </a:r>
            <a:r>
              <a:rPr lang="en-US" sz="2800" b="1" dirty="0">
                <a:solidFill>
                  <a:schemeClr val="accent3"/>
                </a:solidFill>
              </a:rPr>
              <a:t>)</a:t>
            </a:r>
          </a:p>
          <a:p>
            <a:r>
              <a:rPr lang="en-US" sz="2800" b="1" dirty="0">
                <a:solidFill>
                  <a:schemeClr val="accent3"/>
                </a:solidFill>
              </a:rPr>
              <a:t>Social level</a:t>
            </a:r>
          </a:p>
          <a:p>
            <a:pPr>
              <a:buNone/>
            </a:pPr>
            <a:r>
              <a:rPr lang="en-US" sz="2800" b="1" dirty="0">
                <a:solidFill>
                  <a:schemeClr val="accent3"/>
                </a:solidFill>
              </a:rPr>
              <a:t>    (</a:t>
            </a:r>
            <a:r>
              <a:rPr lang="en-US" sz="2800" b="1" dirty="0"/>
              <a:t>threats in direct role of social relationships through disengagement , Indirect role of social networks through avoidance</a:t>
            </a:r>
            <a:r>
              <a:rPr lang="en-US" sz="2800" b="1" dirty="0">
                <a:solidFill>
                  <a:schemeClr val="accent3"/>
                </a:solidFill>
              </a:rPr>
              <a:t>)</a:t>
            </a:r>
          </a:p>
          <a:p>
            <a:r>
              <a:rPr lang="en-US" sz="2800" b="1" dirty="0">
                <a:solidFill>
                  <a:schemeClr val="accent3"/>
                </a:solidFill>
              </a:rPr>
              <a:t>Societal level</a:t>
            </a:r>
          </a:p>
          <a:p>
            <a:pPr>
              <a:buNone/>
            </a:pPr>
            <a:r>
              <a:rPr lang="en-US" sz="2800" b="1" dirty="0">
                <a:solidFill>
                  <a:schemeClr val="accent3"/>
                </a:solidFill>
              </a:rPr>
              <a:t>   (</a:t>
            </a:r>
            <a:r>
              <a:rPr lang="en-US" sz="2800" b="1" dirty="0"/>
              <a:t>Formal care service sources availability ,service qualities, community participation chances given and not  given</a:t>
            </a:r>
            <a:r>
              <a:rPr lang="en-US" sz="2800" b="1" dirty="0">
                <a:solidFill>
                  <a:schemeClr val="accent3"/>
                </a:solidFill>
              </a:rPr>
              <a:t>)</a:t>
            </a:r>
          </a:p>
          <a:p>
            <a:endParaRPr lang="en-U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Coping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accent3"/>
                </a:solidFill>
                <a:latin typeface="Trebuchet MS" pitchFamily="34" charset="0"/>
              </a:rPr>
              <a:t>Maintain health through diet and Exercise  (keep Going)</a:t>
            </a:r>
          </a:p>
          <a:p>
            <a:r>
              <a:rPr lang="en-US" dirty="0">
                <a:solidFill>
                  <a:schemeClr val="accent3"/>
                </a:solidFill>
                <a:latin typeface="Trebuchet MS" pitchFamily="34" charset="0"/>
              </a:rPr>
              <a:t>Be optimistic (Self affirmation-adaptation)</a:t>
            </a:r>
          </a:p>
          <a:p>
            <a:r>
              <a:rPr lang="en-US" dirty="0">
                <a:solidFill>
                  <a:schemeClr val="accent3"/>
                </a:solidFill>
                <a:latin typeface="Trebuchet MS" pitchFamily="34" charset="0"/>
              </a:rPr>
              <a:t>Avoid Negative  situations (Keeping stable, Keeping balance)</a:t>
            </a:r>
          </a:p>
          <a:p>
            <a:r>
              <a:rPr lang="en-US" dirty="0">
                <a:solidFill>
                  <a:schemeClr val="accent3"/>
                </a:solidFill>
                <a:latin typeface="Trebuchet MS" pitchFamily="34" charset="0"/>
              </a:rPr>
              <a:t>Be more engaged in hobbies that interest you (Continuity- ‘staying Me’ )</a:t>
            </a:r>
          </a:p>
          <a:p>
            <a:r>
              <a:rPr lang="en-US" dirty="0">
                <a:solidFill>
                  <a:schemeClr val="accent3"/>
                </a:solidFill>
                <a:latin typeface="Trebuchet MS" pitchFamily="34" charset="0"/>
              </a:rPr>
              <a:t> Take control of age related </a:t>
            </a:r>
            <a:r>
              <a:rPr lang="en-US" dirty="0" err="1">
                <a:solidFill>
                  <a:schemeClr val="accent3"/>
                </a:solidFill>
                <a:latin typeface="Trebuchet MS" pitchFamily="34" charset="0"/>
              </a:rPr>
              <a:t>behavioural</a:t>
            </a:r>
            <a:r>
              <a:rPr lang="en-US" dirty="0">
                <a:solidFill>
                  <a:schemeClr val="accent3"/>
                </a:solidFill>
                <a:latin typeface="Trebuchet MS" pitchFamily="34" charset="0"/>
              </a:rPr>
              <a:t> changes (‘Stay Calm’)</a:t>
            </a:r>
          </a:p>
          <a:p>
            <a:r>
              <a:rPr lang="en-US" dirty="0">
                <a:solidFill>
                  <a:schemeClr val="accent3"/>
                </a:solidFill>
                <a:latin typeface="Trebuchet MS" pitchFamily="34" charset="0"/>
              </a:rPr>
              <a:t>Be more relaxed</a:t>
            </a:r>
          </a:p>
          <a:p>
            <a:pPr>
              <a:buNone/>
            </a:pPr>
            <a:r>
              <a:rPr lang="en-US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  <a:cs typeface="Traditional Arabic" pitchFamily="18" charset="-78"/>
              </a:rPr>
              <a:t>(</a:t>
            </a:r>
            <a:r>
              <a:rPr lang="en-US" dirty="0" err="1">
                <a:latin typeface="Trebuchet MS" pitchFamily="34" charset="0"/>
                <a:cs typeface="Traditional Arabic" pitchFamily="18" charset="-78"/>
              </a:rPr>
              <a:t>Brandtstadter</a:t>
            </a:r>
            <a:r>
              <a:rPr lang="en-US" dirty="0">
                <a:latin typeface="Trebuchet MS" pitchFamily="34" charset="0"/>
                <a:cs typeface="Traditional Arabic" pitchFamily="18" charset="-78"/>
              </a:rPr>
              <a:t> and </a:t>
            </a:r>
            <a:r>
              <a:rPr lang="en-US" dirty="0" err="1">
                <a:latin typeface="Trebuchet MS" pitchFamily="34" charset="0"/>
                <a:cs typeface="Traditional Arabic" pitchFamily="18" charset="-78"/>
              </a:rPr>
              <a:t>Greve</a:t>
            </a:r>
            <a:r>
              <a:rPr lang="en-US" dirty="0">
                <a:latin typeface="Trebuchet MS" pitchFamily="34" charset="0"/>
                <a:cs typeface="Traditional Arabic" pitchFamily="18" charset="-78"/>
              </a:rPr>
              <a:t>(1994)</a:t>
            </a:r>
          </a:p>
          <a:p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 Coping Strategies  to preserve Self</a:t>
            </a:r>
            <a:r>
              <a:rPr lang="en-US" b="1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Assimilation </a:t>
            </a:r>
          </a:p>
          <a:p>
            <a:pPr>
              <a:buNone/>
            </a:pPr>
            <a:r>
              <a:rPr lang="en-US" b="1" dirty="0">
                <a:solidFill>
                  <a:schemeClr val="accent3"/>
                </a:solidFill>
              </a:rPr>
              <a:t>   (Awakening of Oneself to the reality of life)</a:t>
            </a:r>
          </a:p>
          <a:p>
            <a:r>
              <a:rPr lang="en-US" b="1" dirty="0">
                <a:solidFill>
                  <a:schemeClr val="accent3"/>
                </a:solidFill>
              </a:rPr>
              <a:t>Accommodation </a:t>
            </a:r>
          </a:p>
          <a:p>
            <a:pPr>
              <a:buNone/>
            </a:pPr>
            <a:r>
              <a:rPr lang="en-US" b="1" dirty="0">
                <a:solidFill>
                  <a:schemeClr val="accent3"/>
                </a:solidFill>
              </a:rPr>
              <a:t>   (Try to accommodate to the resources available for a healthy existence)</a:t>
            </a:r>
          </a:p>
          <a:p>
            <a:r>
              <a:rPr lang="en-US" b="1" dirty="0">
                <a:solidFill>
                  <a:schemeClr val="accent3"/>
                </a:solidFill>
              </a:rPr>
              <a:t>Immunization </a:t>
            </a:r>
          </a:p>
          <a:p>
            <a:pPr>
              <a:buNone/>
            </a:pPr>
            <a:r>
              <a:rPr lang="en-US" b="1" dirty="0">
                <a:solidFill>
                  <a:schemeClr val="accent3"/>
                </a:solidFill>
              </a:rPr>
              <a:t>   (Identity management strategies while defending against   threats to his positive Self )</a:t>
            </a:r>
          </a:p>
          <a:p>
            <a:r>
              <a:rPr lang="en-US" b="1" dirty="0">
                <a:solidFill>
                  <a:schemeClr val="accent3"/>
                </a:solidFill>
              </a:rPr>
              <a:t>Readjustment </a:t>
            </a:r>
          </a:p>
          <a:p>
            <a:pPr>
              <a:buNone/>
            </a:pPr>
            <a:r>
              <a:rPr lang="en-US" b="1" dirty="0">
                <a:solidFill>
                  <a:schemeClr val="accent3"/>
                </a:solidFill>
              </a:rPr>
              <a:t>   (A well balanced Personality) </a:t>
            </a:r>
          </a:p>
          <a:p>
            <a:pPr>
              <a:buNone/>
            </a:pPr>
            <a:r>
              <a:rPr lang="en-US" b="1" dirty="0">
                <a:solidFill>
                  <a:schemeClr val="accent3"/>
                </a:solidFill>
              </a:rPr>
              <a:t>   </a:t>
            </a:r>
          </a:p>
          <a:p>
            <a:pPr>
              <a:buNone/>
            </a:pPr>
            <a:r>
              <a:rPr lang="en-US" b="1" dirty="0">
                <a:solidFill>
                  <a:schemeClr val="accent3"/>
                </a:solidFill>
              </a:rPr>
              <a:t>   ( </a:t>
            </a:r>
            <a:r>
              <a:rPr lang="en-US" sz="2200" b="1" dirty="0" err="1">
                <a:solidFill>
                  <a:schemeClr val="accent3"/>
                </a:solidFill>
              </a:rPr>
              <a:t>C</a:t>
            </a:r>
            <a:r>
              <a:rPr lang="en-US" sz="2200" b="1" dirty="0" err="1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hairmaz</a:t>
            </a:r>
            <a:r>
              <a:rPr lang="en-US" sz="2200" b="1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 -1983) </a:t>
            </a:r>
            <a:endParaRPr lang="en-US" sz="2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rmAutofit fontScale="90000"/>
          </a:bodyPr>
          <a:lstStyle/>
          <a:p>
            <a:r>
              <a:rPr lang="en-IN" sz="3100" b="1" dirty="0" smtClean="0">
                <a:solidFill>
                  <a:schemeClr val="accent3"/>
                </a:solidFill>
              </a:rPr>
              <a:t>10 Ways to Activate Positive Aging in Your Life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>
                <a:solidFill>
                  <a:schemeClr val="accent3"/>
                </a:solidFill>
              </a:rPr>
              <a:t>Stay physically active</a:t>
            </a:r>
          </a:p>
          <a:p>
            <a:r>
              <a:rPr lang="en-IN" sz="2000" b="1" dirty="0" smtClean="0">
                <a:solidFill>
                  <a:schemeClr val="accent3"/>
                </a:solidFill>
              </a:rPr>
              <a:t>Exercise your brain</a:t>
            </a:r>
          </a:p>
          <a:p>
            <a:r>
              <a:rPr lang="en-IN" sz="2000" b="1" dirty="0" smtClean="0">
                <a:solidFill>
                  <a:schemeClr val="accent3"/>
                </a:solidFill>
              </a:rPr>
              <a:t>Adopt a healthy lifestyle</a:t>
            </a:r>
          </a:p>
          <a:p>
            <a:r>
              <a:rPr lang="en-IN" sz="2000" b="1" dirty="0" smtClean="0">
                <a:solidFill>
                  <a:schemeClr val="accent3"/>
                </a:solidFill>
              </a:rPr>
              <a:t>Stay connected to other people</a:t>
            </a:r>
          </a:p>
          <a:p>
            <a:r>
              <a:rPr lang="en-IN" sz="2000" b="1" dirty="0" smtClean="0">
                <a:solidFill>
                  <a:schemeClr val="accent3"/>
                </a:solidFill>
              </a:rPr>
              <a:t>Create positive emotions for yourself</a:t>
            </a:r>
          </a:p>
          <a:p>
            <a:r>
              <a:rPr lang="en-IN" sz="2000" b="1" dirty="0" smtClean="0">
                <a:solidFill>
                  <a:schemeClr val="accent3"/>
                </a:solidFill>
              </a:rPr>
              <a:t>Don’t sweat the small stuff</a:t>
            </a:r>
          </a:p>
          <a:p>
            <a:r>
              <a:rPr lang="en-IN" sz="2000" b="1" dirty="0" smtClean="0">
                <a:solidFill>
                  <a:schemeClr val="accent3"/>
                </a:solidFill>
              </a:rPr>
              <a:t>Set yourself goals and take control</a:t>
            </a:r>
          </a:p>
          <a:p>
            <a:r>
              <a:rPr lang="en-IN" sz="2000" b="1" dirty="0" smtClean="0">
                <a:solidFill>
                  <a:schemeClr val="accent3"/>
                </a:solidFill>
              </a:rPr>
              <a:t>Minimise life stress</a:t>
            </a:r>
          </a:p>
          <a:p>
            <a:r>
              <a:rPr lang="en-IN" sz="2000" b="1" dirty="0" smtClean="0">
                <a:solidFill>
                  <a:schemeClr val="accent3"/>
                </a:solidFill>
              </a:rPr>
              <a:t>Have regular medical check–ups</a:t>
            </a:r>
          </a:p>
          <a:p>
            <a:r>
              <a:rPr lang="en-IN" sz="2000" b="1" dirty="0" smtClean="0">
                <a:solidFill>
                  <a:schemeClr val="accent3"/>
                </a:solidFill>
              </a:rPr>
              <a:t>It is never too late to start one of these behaviours.</a:t>
            </a:r>
          </a:p>
          <a:p>
            <a:endParaRPr lang="en-IN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The Consequence…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Overall physical ,mental ,social and spiritual wellbeing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Minimized disability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Increased longevity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Decreased morbidity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Improved physical and mental function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Enhanced quality of life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70112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5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Leading  to..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A problem free, relaxed  and peaceful  life which would be..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A Healthy , Successful , Active, Productive and  a very Positive Life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“Age is all a matter of Mind …if you don’t mind it never matters …” (Mark Twain</a:t>
            </a:r>
            <a:r>
              <a:rPr lang="en-US" b="1" dirty="0"/>
              <a:t>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IN" sz="5400" dirty="0" smtClean="0">
              <a:solidFill>
                <a:schemeClr val="accent3"/>
              </a:solidFill>
            </a:endParaRPr>
          </a:p>
          <a:p>
            <a:endParaRPr lang="en-IN" sz="5400" dirty="0" smtClean="0">
              <a:solidFill>
                <a:schemeClr val="accent3"/>
              </a:solidFill>
            </a:endParaRPr>
          </a:p>
          <a:p>
            <a:r>
              <a:rPr lang="en-IN" sz="5400" dirty="0" smtClean="0">
                <a:solidFill>
                  <a:schemeClr val="accent3"/>
                </a:solidFill>
              </a:rPr>
              <a:t>     THANK YOU</a:t>
            </a:r>
            <a:endParaRPr lang="en-IN" sz="5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Introduction</a:t>
            </a:r>
            <a:b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</a:br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Ageing </a:t>
            </a:r>
            <a:r>
              <a:rPr lang="en-US" b="1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is a pervasive global phenomenon that affects  individuals at different rates</a:t>
            </a:r>
          </a:p>
          <a:p>
            <a:endParaRPr lang="en-US" b="1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It starts from birth and continues till </a:t>
            </a:r>
            <a:r>
              <a:rPr lang="en-US" b="1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death</a:t>
            </a:r>
          </a:p>
          <a:p>
            <a:endParaRPr lang="en-US" b="1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Ageing can therefore be perceived either as a part of  Developmental Process  (changes in the life stages Infancy –adulthood--aged)</a:t>
            </a:r>
          </a:p>
          <a:p>
            <a:pPr>
              <a:buNone/>
            </a:pPr>
            <a:r>
              <a:rPr lang="en-US" b="1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                              Or</a:t>
            </a:r>
          </a:p>
          <a:p>
            <a:r>
              <a:rPr lang="en-US" b="1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 It could be also perceived as a Social Problem (role  changes/conflicts/abuses/ </a:t>
            </a:r>
            <a:r>
              <a:rPr lang="en-US" b="1" dirty="0" err="1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dys</a:t>
            </a:r>
            <a:r>
              <a:rPr lang="en-US" b="1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-functionality/ loneliness, despondency/depression)</a:t>
            </a:r>
          </a:p>
          <a:p>
            <a:endParaRPr lang="en-US" b="1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Our approach and attitude towards this social construct determines </a:t>
            </a:r>
            <a:r>
              <a:rPr lang="en-US" b="1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‘ Ageing to be either as a  Positive or Negative process’</a:t>
            </a:r>
            <a:endParaRPr lang="en-US" b="1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Positive                            Negative </a:t>
            </a:r>
            <a:endParaRPr lang="en-IN" dirty="0"/>
          </a:p>
        </p:txBody>
      </p:sp>
      <p:pic>
        <p:nvPicPr>
          <p:cNvPr id="4" name="Picture 9" descr="assistanc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1643050"/>
            <a:ext cx="4071966" cy="3643338"/>
          </a:xfrm>
          <a:noFill/>
          <a:ln/>
        </p:spPr>
      </p:pic>
      <p:pic>
        <p:nvPicPr>
          <p:cNvPr id="5" name="Picture 4" descr="old-man%20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59338" y="1628775"/>
            <a:ext cx="4033837" cy="360045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Types of Ageing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Biological/Physiological Ageing</a:t>
            </a:r>
          </a:p>
          <a:p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Psychological Ageing</a:t>
            </a:r>
          </a:p>
          <a:p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Socio cultural Ageing </a:t>
            </a:r>
          </a:p>
          <a:p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Positive Ageing/Productive Ageing/Successful Ageing/Healthy Ageing/Active Ageing</a:t>
            </a:r>
          </a:p>
          <a:p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Negative Ageing</a:t>
            </a:r>
          </a:p>
          <a:p>
            <a:pPr>
              <a:buNone/>
            </a:pPr>
            <a:r>
              <a:rPr lang="en-US" dirty="0">
                <a:solidFill>
                  <a:schemeClr val="accent3"/>
                </a:solidFill>
              </a:rPr>
              <a:t>   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explicit signs of  rage ,resistance and renunciation</a:t>
            </a:r>
            <a:r>
              <a:rPr lang="en-US" dirty="0">
                <a:solidFill>
                  <a:schemeClr val="accent3"/>
                </a:solidFill>
              </a:rPr>
              <a:t>  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Ageing can thus Progress to..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Ageing with Disabilities (Partial Dependency)</a:t>
            </a:r>
          </a:p>
          <a:p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Ageing  towards  disabilities ( Total Dependency)</a:t>
            </a:r>
          </a:p>
          <a:p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Absent Body Ageing Phenomena ( simultaneous  presence and absence of ageing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The Discipline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The branch of study focusing on these different aspects of ageing –Social Gerontology</a:t>
            </a:r>
          </a:p>
          <a:p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Three Constructs are </a:t>
            </a:r>
            <a:r>
              <a:rPr lang="en-US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focused  </a:t>
            </a:r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(Age/Ageing /Aged )</a:t>
            </a:r>
          </a:p>
          <a:p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The approach is directed at three levels</a:t>
            </a:r>
          </a:p>
          <a:p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Individual/Social and Societal Level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Focus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Is to understand  the various myths and realities of ageing phenomenon based on secondary sources of data </a:t>
            </a:r>
          </a:p>
          <a:p>
            <a:pPr>
              <a:buNone/>
            </a:pPr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To have a better  understanding on the impact of various coping strategies  employed  by the aged and ageing individuals  in making the experience of ageing a healthy and successful one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Myths about Old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It makes you crippled due to physical problems</a:t>
            </a:r>
          </a:p>
          <a:p>
            <a:r>
              <a:rPr lang="en-US" b="1" dirty="0">
                <a:solidFill>
                  <a:schemeClr val="accent3"/>
                </a:solidFill>
              </a:rPr>
              <a:t>It makes you role-less    due  to  deteriorating financial insecurity</a:t>
            </a:r>
          </a:p>
          <a:p>
            <a:r>
              <a:rPr lang="en-US" b="1" dirty="0">
                <a:solidFill>
                  <a:schemeClr val="accent3"/>
                </a:solidFill>
              </a:rPr>
              <a:t>It  makes you invalid /powerless in decision making</a:t>
            </a:r>
          </a:p>
          <a:p>
            <a:r>
              <a:rPr lang="en-US" b="1" dirty="0">
                <a:solidFill>
                  <a:schemeClr val="accent3"/>
                </a:solidFill>
              </a:rPr>
              <a:t>It  makes you an economic/social burden for others</a:t>
            </a:r>
          </a:p>
          <a:p>
            <a:r>
              <a:rPr lang="en-US" b="1" dirty="0">
                <a:solidFill>
                  <a:schemeClr val="accent3"/>
                </a:solidFill>
              </a:rPr>
              <a:t>It makes you  isolated /lonely/negative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432867</TotalTime>
  <Words>869</Words>
  <Application>Microsoft Office PowerPoint</Application>
  <PresentationFormat>On-screen Show (4:3)</PresentationFormat>
  <Paragraphs>148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Positive Ageing ;Myths and challenges</vt:lpstr>
      <vt:lpstr>ageing</vt:lpstr>
      <vt:lpstr>Introduction </vt:lpstr>
      <vt:lpstr>Positive                            Negative </vt:lpstr>
      <vt:lpstr>Types of Ageing</vt:lpstr>
      <vt:lpstr>Ageing can thus Progress to..</vt:lpstr>
      <vt:lpstr>The Discipline </vt:lpstr>
      <vt:lpstr>Focus </vt:lpstr>
      <vt:lpstr>Myths about Old Age</vt:lpstr>
      <vt:lpstr>Reality..</vt:lpstr>
      <vt:lpstr>attitudes towards the elders</vt:lpstr>
      <vt:lpstr>Consequences of Ageism</vt:lpstr>
      <vt:lpstr>What is Positive ageing???</vt:lpstr>
      <vt:lpstr>How  to mitigate this paradox? Through strategies </vt:lpstr>
      <vt:lpstr>Threats faced at different levels</vt:lpstr>
      <vt:lpstr>Coping Mechanisms</vt:lpstr>
      <vt:lpstr> Coping Strategies  to preserve Self </vt:lpstr>
      <vt:lpstr>10 Ways to Activate Positive Aging in Your Life </vt:lpstr>
      <vt:lpstr>The Consequence…</vt:lpstr>
      <vt:lpstr>Leading  to..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Psycho-social Resonance of Ageing ; The Interplay of Beliefs and Impact of Strategies A Conceptual  Framework</dc:title>
  <dc:creator>user</dc:creator>
  <cp:lastModifiedBy>ss</cp:lastModifiedBy>
  <cp:revision>59</cp:revision>
  <dcterms:created xsi:type="dcterms:W3CDTF">2017-03-14T22:58:50Z</dcterms:created>
  <dcterms:modified xsi:type="dcterms:W3CDTF">2016-02-06T12:15:51Z</dcterms:modified>
</cp:coreProperties>
</file>